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Inter" panose="020B0604020202020204" charset="0"/>
      <p:regular r:id="rId11"/>
      <p:bold r:id="rId12"/>
      <p:italic r:id="rId13"/>
      <p:boldItalic r:id="rId14"/>
    </p:embeddedFont>
    <p:embeddedFont>
      <p:font typeface="Inter Medium" panose="020B0604020202020204" charset="0"/>
      <p:regular r:id="rId15"/>
      <p:bold r:id="rId16"/>
      <p:italic r:id="rId17"/>
      <p:boldItalic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phne Surink" userId="772b74c38c5c4ba1" providerId="LiveId" clId="{46E9EAC3-FF00-4D4F-ADBB-723AE441831D}"/>
    <pc:docChg chg="modSld">
      <pc:chgData name="Daphne Surink" userId="772b74c38c5c4ba1" providerId="LiveId" clId="{46E9EAC3-FF00-4D4F-ADBB-723AE441831D}" dt="2026-06-16T07:02:22.705" v="24" actId="20577"/>
      <pc:docMkLst>
        <pc:docMk/>
      </pc:docMkLst>
      <pc:sldChg chg="modSp mod">
        <pc:chgData name="Daphne Surink" userId="772b74c38c5c4ba1" providerId="LiveId" clId="{46E9EAC3-FF00-4D4F-ADBB-723AE441831D}" dt="2026-06-16T07:02:22.705" v="24" actId="20577"/>
        <pc:sldMkLst>
          <pc:docMk/>
          <pc:sldMk cId="0" sldId="262"/>
        </pc:sldMkLst>
        <pc:spChg chg="mod">
          <ac:chgData name="Daphne Surink" userId="772b74c38c5c4ba1" providerId="LiveId" clId="{46E9EAC3-FF00-4D4F-ADBB-723AE441831D}" dt="2026-06-16T07:02:22.705" v="24" actId="20577"/>
          <ac:spMkLst>
            <pc:docMk/>
            <pc:sldMk cId="0" sldId="262"/>
            <ac:spMk id="18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93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rcRect/>
          <a:stretch/>
        </p:blipFill>
        <p:spPr>
          <a:xfrm>
            <a:off x="1047750" y="2112764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762000" y="3932039"/>
            <a:ext cx="9501187" cy="118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Vacature: </a:t>
            </a:r>
            <a:r>
              <a:rPr lang="en-US" sz="4050" b="1" i="0" u="none" strike="noStrike" cap="none">
                <a:solidFill>
                  <a:srgbClr val="E28716"/>
                </a:solidFill>
                <a:latin typeface="Poppins"/>
                <a:ea typeface="Poppins"/>
                <a:cs typeface="Poppins"/>
                <a:sym typeface="Poppins"/>
              </a:rPr>
              <a:t>Projectleider / Werfleider</a:t>
            </a:r>
            <a:r>
              <a:rPr lang="en-US" sz="405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Totaaltechnieken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3237" y="1857375"/>
            <a:ext cx="4672012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4708326"/>
            <a:ext cx="5710237" cy="104179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666750" y="1965126"/>
            <a:ext cx="5995749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Geen tijdelijke hypes.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666750" y="2489001"/>
            <a:ext cx="5710237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We geloven in degelijke en duurzame installaties die generaties lang meegaan. Van elektriciteit en HVAC tot domotica en brandsystemen.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666750" y="3574851"/>
            <a:ext cx="5710237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We zijn een stabiele, gezonde kmo waarin nuchterheid en duidelijke afspraken centraal staan. Ons werk op de werven getuigt van uiterste precisie.</a:t>
            </a: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6">
            <a:alphaModFix/>
          </a:blip>
          <a:srcRect/>
          <a:stretch/>
        </p:blipFill>
        <p:spPr>
          <a:xfrm>
            <a:off x="7696199" y="1866900"/>
            <a:ext cx="2986087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904875" y="4851201"/>
            <a:ext cx="218245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Onze</a:t>
            </a:r>
            <a:r>
              <a:rPr lang="en-US" sz="1500" b="1" dirty="0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1" dirty="0" err="1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kwaliteitsnorm</a:t>
            </a:r>
            <a:r>
              <a:rPr lang="en-US" sz="1500" b="1" dirty="0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dirty="0"/>
          </a:p>
        </p:txBody>
      </p:sp>
      <p:sp>
        <p:nvSpPr>
          <p:cNvPr id="102" name="Google Shape;102;p14"/>
          <p:cNvSpPr txBox="1"/>
          <p:nvPr/>
        </p:nvSpPr>
        <p:spPr>
          <a:xfrm>
            <a:off x="904875" y="5082033"/>
            <a:ext cx="5281612" cy="47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Elke </a:t>
            </a:r>
            <a:r>
              <a:rPr lang="en-US" sz="1350" b="0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kabel</a:t>
            </a:r>
            <a:r>
              <a:rPr lang="en-US" sz="13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en</a:t>
            </a:r>
            <a:r>
              <a:rPr lang="en-US" sz="13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leiding</a:t>
            </a:r>
            <a:r>
              <a:rPr lang="en-US" sz="13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wordt</a:t>
            </a:r>
            <a:r>
              <a:rPr lang="en-US" sz="13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gelegd</a:t>
            </a:r>
            <a:r>
              <a:rPr lang="en-US" sz="13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met de </a:t>
            </a:r>
            <a:r>
              <a:rPr lang="en-US" sz="1350" b="0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precisie</a:t>
            </a:r>
            <a:r>
              <a:rPr lang="en-US" sz="13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van </a:t>
            </a:r>
            <a:r>
              <a:rPr lang="en-US" sz="1350" b="0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een</a:t>
            </a:r>
            <a:r>
              <a:rPr lang="en-US" sz="13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rasechte</a:t>
            </a:r>
            <a:r>
              <a:rPr lang="en-US" sz="13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vakman</a:t>
            </a:r>
            <a:r>
              <a:rPr lang="en-US" sz="13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103" name="Google Shape;103;p14"/>
          <p:cNvSpPr txBox="1"/>
          <p:nvPr/>
        </p:nvSpPr>
        <p:spPr>
          <a:xfrm>
            <a:off x="666750" y="47625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Wie zijn we bij Prinselek?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666750" y="1095375"/>
            <a:ext cx="571500" cy="47625"/>
          </a:xfrm>
          <a:prstGeom prst="roundRect">
            <a:avLst>
              <a:gd name="adj" fmla="val 50000"/>
            </a:avLst>
          </a:prstGeom>
          <a:solidFill>
            <a:srgbClr val="E287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7">
            <a:alphaModFix/>
          </a:blip>
          <a:srcRect/>
          <a:stretch/>
        </p:blipFill>
        <p:spPr>
          <a:xfrm>
            <a:off x="10751343" y="428625"/>
            <a:ext cx="61912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666750" y="2690812"/>
            <a:ext cx="53006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Bewaker</a:t>
            </a:r>
            <a:r>
              <a:rPr lang="en-US" sz="2400" b="1" i="0" u="none" strike="noStrike" cap="none" dirty="0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 van </a:t>
            </a:r>
            <a:r>
              <a:rPr lang="en-US" sz="2400" b="1" dirty="0" err="1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2400" b="1" i="0" u="none" strike="noStrike" cap="none" dirty="0" err="1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tructuur</a:t>
            </a:r>
            <a:endParaRPr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666750" y="3214687"/>
            <a:ext cx="504825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Als project- en werfleider ben jij het fundament van onze werven. Je krijgt de volledige autonomie om projecten van A tot Z strak te organiseren.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666750" y="4271962"/>
            <a:ext cx="50482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Je stuurt onze eigen technici en onderaannemers aan met een natuurlijk en rustig overwicht.</a:t>
            </a:r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4">
            <a:alphaModFix/>
          </a:blip>
          <a:srcRect/>
          <a:stretch/>
        </p:blipFill>
        <p:spPr>
          <a:xfrm>
            <a:off x="6096000" y="1714500"/>
            <a:ext cx="609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666750" y="1936834"/>
            <a:ext cx="530066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 err="1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Jouw</a:t>
            </a:r>
            <a:r>
              <a:rPr lang="en-US" sz="3300" b="1" i="0" u="none" strike="noStrike" cap="none" dirty="0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b="1" i="0" u="none" strike="noStrike" cap="none" dirty="0" err="1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rol</a:t>
            </a:r>
            <a:r>
              <a:rPr lang="en-US" sz="3300" b="1" i="0" u="none" strike="noStrike" cap="none" dirty="0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 op de werf</a:t>
            </a:r>
            <a:endParaRPr dirty="0"/>
          </a:p>
        </p:txBody>
      </p:sp>
      <p:sp>
        <p:nvSpPr>
          <p:cNvPr id="116" name="Google Shape;116;p15"/>
          <p:cNvSpPr/>
          <p:nvPr/>
        </p:nvSpPr>
        <p:spPr>
          <a:xfrm>
            <a:off x="666750" y="2500312"/>
            <a:ext cx="571500" cy="47625"/>
          </a:xfrm>
          <a:prstGeom prst="roundRect">
            <a:avLst>
              <a:gd name="adj" fmla="val 50000"/>
            </a:avLst>
          </a:prstGeom>
          <a:solidFill>
            <a:srgbClr val="E287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333500"/>
            <a:ext cx="3460700" cy="50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5575" y="1333500"/>
            <a:ext cx="3460700" cy="50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1333500"/>
            <a:ext cx="3460700" cy="50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7">
            <a:alphaModFix/>
          </a:blip>
          <a:srcRect/>
          <a:stretch/>
        </p:blipFill>
        <p:spPr>
          <a:xfrm>
            <a:off x="936600" y="1343025"/>
            <a:ext cx="292100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885825" y="3743325"/>
            <a:ext cx="317367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HVAC</a:t>
            </a:r>
            <a:endParaRPr dirty="0"/>
          </a:p>
        </p:txBody>
      </p:sp>
      <p:sp>
        <p:nvSpPr>
          <p:cNvPr id="127" name="Google Shape;127;p16"/>
          <p:cNvSpPr txBox="1"/>
          <p:nvPr/>
        </p:nvSpPr>
        <p:spPr>
          <a:xfrm>
            <a:off x="885825" y="4133850"/>
            <a:ext cx="3022550" cy="71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High-end luchtkanalen en ventilatiesystemen feilloos geïntegreerd.</a:t>
            </a:r>
            <a:endParaRPr/>
          </a:p>
        </p:txBody>
      </p:sp>
      <p:pic>
        <p:nvPicPr>
          <p:cNvPr id="128" name="Google Shape;128;p16"/>
          <p:cNvPicPr preferRelativeResize="0"/>
          <p:nvPr/>
        </p:nvPicPr>
        <p:blipFill>
          <a:blip r:embed="rId8">
            <a:alphaModFix/>
          </a:blip>
          <a:srcRect/>
          <a:stretch/>
        </p:blipFill>
        <p:spPr>
          <a:xfrm>
            <a:off x="4635425" y="1343025"/>
            <a:ext cx="292100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4584650" y="3743325"/>
            <a:ext cx="317367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Duurzame</a:t>
            </a:r>
            <a:r>
              <a:rPr lang="en-US" sz="1650" b="1" i="0" u="none" strike="noStrike" cap="none" dirty="0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50" b="1" i="0" u="none" strike="noStrike" cap="none" dirty="0" err="1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energie</a:t>
            </a:r>
            <a:endParaRPr dirty="0"/>
          </a:p>
        </p:txBody>
      </p:sp>
      <p:sp>
        <p:nvSpPr>
          <p:cNvPr id="130" name="Google Shape;130;p16"/>
          <p:cNvSpPr txBox="1"/>
          <p:nvPr/>
        </p:nvSpPr>
        <p:spPr>
          <a:xfrm>
            <a:off x="4584650" y="4133850"/>
            <a:ext cx="3022550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Kwalitatieve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thuisbatterijen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en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omvormers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klaar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voor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toekomst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 err="1">
                <a:solidFill>
                  <a:srgbClr val="475569"/>
                </a:solidFill>
                <a:latin typeface="Inter"/>
                <a:ea typeface="Inter"/>
                <a:sym typeface="Inter"/>
              </a:rPr>
              <a:t>Elektriciteitswerken</a:t>
            </a:r>
            <a:r>
              <a:rPr lang="en-US" sz="1350" dirty="0">
                <a:solidFill>
                  <a:srgbClr val="475569"/>
                </a:solidFill>
                <a:latin typeface="Inter"/>
                <a:ea typeface="Inter"/>
                <a:sym typeface="Inter"/>
              </a:rPr>
              <a:t> in </a:t>
            </a:r>
            <a:r>
              <a:rPr lang="en-US" sz="1350" dirty="0" err="1">
                <a:solidFill>
                  <a:srgbClr val="475569"/>
                </a:solidFill>
                <a:latin typeface="Inter"/>
                <a:ea typeface="Inter"/>
                <a:sym typeface="Inter"/>
              </a:rPr>
              <a:t>nieuwbouw</a:t>
            </a:r>
            <a:r>
              <a:rPr lang="en-US" sz="1350" dirty="0">
                <a:solidFill>
                  <a:srgbClr val="475569"/>
                </a:solidFill>
                <a:latin typeface="Inter"/>
                <a:ea typeface="Inter"/>
                <a:sym typeface="Inter"/>
              </a:rPr>
              <a:t>- </a:t>
            </a:r>
            <a:r>
              <a:rPr lang="en-US" sz="1350" dirty="0" err="1">
                <a:solidFill>
                  <a:srgbClr val="475569"/>
                </a:solidFill>
                <a:latin typeface="Inter"/>
                <a:ea typeface="Inter"/>
                <a:sym typeface="Inter"/>
              </a:rPr>
              <a:t>en</a:t>
            </a:r>
            <a:r>
              <a:rPr lang="en-US" sz="1350" dirty="0">
                <a:solidFill>
                  <a:srgbClr val="475569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1350" dirty="0" err="1">
                <a:solidFill>
                  <a:srgbClr val="475569"/>
                </a:solidFill>
                <a:latin typeface="Inter"/>
                <a:ea typeface="Inter"/>
                <a:sym typeface="Inter"/>
              </a:rPr>
              <a:t>renovatieprojecten</a:t>
            </a:r>
            <a:r>
              <a:rPr lang="en-US" sz="1350" dirty="0">
                <a:solidFill>
                  <a:srgbClr val="475569"/>
                </a:solidFill>
                <a:latin typeface="Inter"/>
                <a:ea typeface="Inter"/>
                <a:sym typeface="Inter"/>
              </a:rPr>
              <a:t>.</a:t>
            </a:r>
            <a:endParaRPr dirty="0"/>
          </a:p>
        </p:txBody>
      </p:sp>
      <p:pic>
        <p:nvPicPr>
          <p:cNvPr id="131" name="Google Shape;131;p16"/>
          <p:cNvPicPr preferRelativeResize="0"/>
          <p:nvPr/>
        </p:nvPicPr>
        <p:blipFill>
          <a:blip r:embed="rId9">
            <a:alphaModFix/>
          </a:blip>
          <a:srcRect/>
          <a:stretch/>
        </p:blipFill>
        <p:spPr>
          <a:xfrm>
            <a:off x="8334250" y="1343025"/>
            <a:ext cx="292100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8283475" y="3743325"/>
            <a:ext cx="317367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Smart Home</a:t>
            </a:r>
            <a:endParaRPr dirty="0"/>
          </a:p>
        </p:txBody>
      </p:sp>
      <p:sp>
        <p:nvSpPr>
          <p:cNvPr id="133" name="Google Shape;133;p16"/>
          <p:cNvSpPr txBox="1"/>
          <p:nvPr/>
        </p:nvSpPr>
        <p:spPr>
          <a:xfrm>
            <a:off x="8283475" y="4133850"/>
            <a:ext cx="3022550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Subtiele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intelligente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ledsturingen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en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verlichting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voor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optimaal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comfort.</a:t>
            </a:r>
            <a:r>
              <a:rPr lang="en-US" sz="135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Het </a:t>
            </a:r>
            <a:r>
              <a:rPr lang="en-US" sz="1350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veiligheidsaspect</a:t>
            </a:r>
            <a:r>
              <a:rPr lang="en-US" sz="135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nemen</a:t>
            </a:r>
            <a:r>
              <a:rPr lang="en-US" sz="135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we </a:t>
            </a:r>
            <a:r>
              <a:rPr lang="en-US" sz="1350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hierin</a:t>
            </a:r>
            <a:r>
              <a:rPr lang="en-US" sz="135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mee.</a:t>
            </a:r>
            <a:endParaRPr dirty="0"/>
          </a:p>
        </p:txBody>
      </p:sp>
      <p:sp>
        <p:nvSpPr>
          <p:cNvPr id="134" name="Google Shape;134;p16"/>
          <p:cNvSpPr txBox="1"/>
          <p:nvPr/>
        </p:nvSpPr>
        <p:spPr>
          <a:xfrm>
            <a:off x="666750" y="531897"/>
            <a:ext cx="1140142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 err="1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Onze</a:t>
            </a:r>
            <a:r>
              <a:rPr lang="en-US" sz="3300" b="1" i="0" u="none" strike="noStrike" cap="none" dirty="0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b="1" dirty="0" err="1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3300" b="1" i="0" u="none" strike="noStrike" cap="none" dirty="0" err="1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otaaltechnieken</a:t>
            </a:r>
            <a:endParaRPr dirty="0"/>
          </a:p>
        </p:txBody>
      </p:sp>
      <p:sp>
        <p:nvSpPr>
          <p:cNvPr id="135" name="Google Shape;135;p16"/>
          <p:cNvSpPr/>
          <p:nvPr/>
        </p:nvSpPr>
        <p:spPr>
          <a:xfrm>
            <a:off x="666750" y="1095375"/>
            <a:ext cx="571500" cy="47625"/>
          </a:xfrm>
          <a:prstGeom prst="roundRect">
            <a:avLst>
              <a:gd name="adj" fmla="val 50000"/>
            </a:avLst>
          </a:prstGeom>
          <a:solidFill>
            <a:srgbClr val="E287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10">
            <a:alphaModFix/>
          </a:blip>
          <a:srcRect/>
          <a:stretch/>
        </p:blipFill>
        <p:spPr>
          <a:xfrm>
            <a:off x="10751343" y="428625"/>
            <a:ext cx="61912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3237" y="1857375"/>
            <a:ext cx="4672012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666750" y="1984325"/>
            <a:ext cx="5995749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Een geoliede machine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666750" y="2508200"/>
            <a:ext cx="5710237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Je bent de bewaker van efficiëntie, veiligheid en rendement op de werf.</a:t>
            </a:r>
            <a:endParaRPr/>
          </a:p>
        </p:txBody>
      </p:sp>
      <p:pic>
        <p:nvPicPr>
          <p:cNvPr id="145" name="Google Shape;145;p17"/>
          <p:cNvPicPr preferRelativeResize="0"/>
          <p:nvPr/>
        </p:nvPicPr>
        <p:blipFill>
          <a:blip r:embed="rId5">
            <a:alphaModFix/>
          </a:blip>
          <a:srcRect/>
          <a:stretch/>
        </p:blipFill>
        <p:spPr>
          <a:xfrm>
            <a:off x="6862762" y="2548979"/>
            <a:ext cx="4652962" cy="261729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1095375" y="3279725"/>
            <a:ext cx="5281612" cy="60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Proactieve controle:</a:t>
            </a:r>
            <a:r>
              <a:rPr lang="en-US" sz="1650" b="0" i="0" u="none" strike="noStrike" cap="non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Je leest plannen perfect en lost bottlenecks vroegtijdig op.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1095375" y="4096791"/>
            <a:ext cx="5281612" cy="60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Rechtlijnige communicatie:</a:t>
            </a:r>
            <a:r>
              <a:rPr lang="en-US" sz="1650" b="0" i="0" u="none" strike="noStrike" cap="non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Je bespreekt uitdagingen direct en respectvol.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1095375" y="4913858"/>
            <a:ext cx="5281612" cy="60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Nauwkeurige administratie:</a:t>
            </a:r>
            <a:r>
              <a:rPr lang="en-US" sz="1650" b="0" i="0" u="none" strike="noStrike" cap="non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Werfbonnen en keuringen kloppen altijd.</a:t>
            </a:r>
            <a:endParaRPr/>
          </a:p>
        </p:txBody>
      </p:sp>
      <p:pic>
        <p:nvPicPr>
          <p:cNvPr id="149" name="Google Shape;149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3308300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4125366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4942433"/>
            <a:ext cx="2000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 txBox="1"/>
          <p:nvPr/>
        </p:nvSpPr>
        <p:spPr>
          <a:xfrm>
            <a:off x="666750" y="531897"/>
            <a:ext cx="1140142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 err="1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Vakmanschap</a:t>
            </a:r>
            <a:r>
              <a:rPr lang="en-US" sz="3300" b="1" i="0" u="none" strike="noStrike" cap="none" dirty="0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b="1" dirty="0" err="1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3300" b="1" dirty="0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b="1" dirty="0" err="1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US" sz="3300" b="1" i="0" u="none" strike="noStrike" cap="none" dirty="0" err="1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rde</a:t>
            </a:r>
            <a:endParaRPr dirty="0"/>
          </a:p>
        </p:txBody>
      </p:sp>
      <p:sp>
        <p:nvSpPr>
          <p:cNvPr id="153" name="Google Shape;153;p17"/>
          <p:cNvSpPr/>
          <p:nvPr/>
        </p:nvSpPr>
        <p:spPr>
          <a:xfrm>
            <a:off x="666750" y="1095375"/>
            <a:ext cx="571500" cy="47625"/>
          </a:xfrm>
          <a:prstGeom prst="roundRect">
            <a:avLst>
              <a:gd name="adj" fmla="val 50000"/>
            </a:avLst>
          </a:prstGeom>
          <a:solidFill>
            <a:srgbClr val="E287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7">
            <a:alphaModFix/>
          </a:blip>
          <a:srcRect/>
          <a:stretch/>
        </p:blipFill>
        <p:spPr>
          <a:xfrm>
            <a:off x="10751343" y="428625"/>
            <a:ext cx="61912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333500"/>
            <a:ext cx="3460700" cy="50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5575" y="1333500"/>
            <a:ext cx="3460700" cy="50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1333500"/>
            <a:ext cx="3460700" cy="50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/>
        </p:nvSpPr>
        <p:spPr>
          <a:xfrm>
            <a:off x="1271885" y="2486025"/>
            <a:ext cx="2250281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5+ Jaar Ervaring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962025" y="2909887"/>
            <a:ext cx="2870150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Je hebt zelf met je voeten in de klei gestaan en spreekt de taal van de werf en technici.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5175736" y="2486025"/>
            <a:ext cx="1840230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No-Nonsense</a:t>
            </a:r>
            <a:endParaRPr dirty="0"/>
          </a:p>
        </p:txBody>
      </p:sp>
      <p:sp>
        <p:nvSpPr>
          <p:cNvPr id="166" name="Google Shape;166;p18"/>
          <p:cNvSpPr txBox="1"/>
          <p:nvPr/>
        </p:nvSpPr>
        <p:spPr>
          <a:xfrm>
            <a:off x="4660850" y="2909887"/>
            <a:ext cx="287015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Je bent stressbestendig, handig, oplossingsgericht en zoekt stabiliteit op lange termijn.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8634531" y="2486025"/>
            <a:ext cx="2320290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Regio Antwerpen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8359675" y="2909887"/>
            <a:ext cx="287015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Woonachtig in of nabij de provincie Antwerpen, essentieel voor je eigen werk-privébalans.</a:t>
            </a:r>
            <a:endParaRPr/>
          </a:p>
        </p:txBody>
      </p:sp>
      <p:pic>
        <p:nvPicPr>
          <p:cNvPr id="169" name="Google Shape;169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39850" y="1724025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72001" y="1724025"/>
            <a:ext cx="6477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04164" y="1724025"/>
            <a:ext cx="58102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/>
          <p:nvPr/>
        </p:nvSpPr>
        <p:spPr>
          <a:xfrm>
            <a:off x="666750" y="47625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Jouw Profiel</a:t>
            </a: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666750" y="1095375"/>
            <a:ext cx="571500" cy="47625"/>
          </a:xfrm>
          <a:prstGeom prst="roundRect">
            <a:avLst>
              <a:gd name="adj" fmla="val 50000"/>
            </a:avLst>
          </a:prstGeom>
          <a:solidFill>
            <a:srgbClr val="E287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8"/>
          <p:cNvPicPr preferRelativeResize="0"/>
          <p:nvPr/>
        </p:nvPicPr>
        <p:blipFill>
          <a:blip r:embed="rId10">
            <a:alphaModFix/>
          </a:blip>
          <a:srcRect/>
          <a:stretch/>
        </p:blipFill>
        <p:spPr>
          <a:xfrm>
            <a:off x="10751343" y="428625"/>
            <a:ext cx="61912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/>
          <p:nvPr/>
        </p:nvSpPr>
        <p:spPr>
          <a:xfrm>
            <a:off x="666750" y="2538412"/>
            <a:ext cx="5995749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04A"/>
                </a:solidFill>
                <a:latin typeface="Poppins"/>
                <a:ea typeface="Poppins"/>
                <a:cs typeface="Poppins"/>
                <a:sym typeface="Poppins"/>
              </a:rPr>
              <a:t>Zekerheid en stabiliteit</a:t>
            </a:r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666750" y="3062287"/>
            <a:ext cx="5710237" cy="114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Bij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Prinselek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kies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je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voor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werkzekerheid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en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een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transparante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samenwerking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op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lange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termijn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 We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bieden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een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stabiel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statuut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met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een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compleet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pakket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voordelen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pic>
        <p:nvPicPr>
          <p:cNvPr id="182" name="Google Shape;182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4700587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/>
        </p:nvSpPr>
        <p:spPr>
          <a:xfrm>
            <a:off x="1238250" y="4605337"/>
            <a:ext cx="513873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F172A"/>
                </a:solidFill>
                <a:latin typeface="Inter Medium"/>
                <a:ea typeface="Inter Medium"/>
                <a:cs typeface="Inter Medium"/>
                <a:sym typeface="Inter Medium"/>
              </a:rPr>
              <a:t>Op vrijdag sluiten we na een productieve week de werkweek samen af met een drankje!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7281862" y="2223492"/>
            <a:ext cx="4243387" cy="60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Correct loon:</a:t>
            </a:r>
            <a:r>
              <a:rPr lang="en-US" sz="1650" b="0" i="0" u="none" strike="noStrike" cap="non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Afgestemd op jouw expertise, anciënniteit en cao.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7281862" y="3040558"/>
            <a:ext cx="4243387" cy="73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Bedrijfsvoertuig</a:t>
            </a:r>
            <a:r>
              <a:rPr lang="en-US" sz="1650" b="1" i="0" u="none" strike="noStrike" cap="none" dirty="0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6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Camionette, </a:t>
            </a:r>
            <a:r>
              <a:rPr lang="en-US" sz="1650" b="0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ook</a:t>
            </a:r>
            <a:r>
              <a:rPr lang="en-US" sz="16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voor</a:t>
            </a:r>
            <a:r>
              <a:rPr lang="en-US" sz="16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woon-werk</a:t>
            </a:r>
            <a:r>
              <a:rPr lang="en-US" sz="16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186" name="Google Shape;186;p19"/>
          <p:cNvSpPr txBox="1"/>
          <p:nvPr/>
        </p:nvSpPr>
        <p:spPr>
          <a:xfrm>
            <a:off x="7281862" y="3857625"/>
            <a:ext cx="4243387" cy="60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Maaltijdcheques:</a:t>
            </a:r>
            <a:r>
              <a:rPr lang="en-US" sz="1650" b="0" i="0" u="none" strike="noStrike" cap="non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Per gewerkte dag, plus ecocheques.</a:t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7281862" y="4674691"/>
            <a:ext cx="4243387" cy="73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Gsm-vergoeding</a:t>
            </a:r>
            <a:r>
              <a:rPr lang="en-US" sz="1650" b="1" i="0" u="none" strike="noStrike" cap="none" dirty="0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6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Vergoeding</a:t>
            </a:r>
            <a:r>
              <a:rPr lang="en-US" sz="1650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van </a:t>
            </a:r>
            <a:r>
              <a:rPr lang="en-US" sz="1650" b="0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gsm</a:t>
            </a:r>
            <a:r>
              <a:rPr lang="en-US" sz="16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- </a:t>
            </a:r>
            <a:r>
              <a:rPr lang="en-US" sz="1650" b="0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en</a:t>
            </a:r>
            <a:r>
              <a:rPr lang="en-US" sz="16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datakosten</a:t>
            </a:r>
            <a:r>
              <a:rPr lang="en-US" sz="1650" b="0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pic>
        <p:nvPicPr>
          <p:cNvPr id="188" name="Google Shape;188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3237" y="225206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3237" y="3069133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53237" y="3886200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3237" y="4703266"/>
            <a:ext cx="1714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9"/>
          <p:cNvSpPr txBox="1"/>
          <p:nvPr/>
        </p:nvSpPr>
        <p:spPr>
          <a:xfrm>
            <a:off x="666750" y="47625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Wat bieden wij jou?</a:t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666750" y="1095375"/>
            <a:ext cx="571500" cy="47625"/>
          </a:xfrm>
          <a:prstGeom prst="roundRect">
            <a:avLst>
              <a:gd name="adj" fmla="val 50000"/>
            </a:avLst>
          </a:prstGeom>
          <a:solidFill>
            <a:srgbClr val="E287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9"/>
          <p:cNvPicPr preferRelativeResize="0"/>
          <p:nvPr/>
        </p:nvPicPr>
        <p:blipFill>
          <a:blip r:embed="rId9">
            <a:alphaModFix/>
          </a:blip>
          <a:srcRect/>
          <a:stretch/>
        </p:blipFill>
        <p:spPr>
          <a:xfrm>
            <a:off x="10751343" y="428625"/>
            <a:ext cx="61912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0" y="3671887"/>
            <a:ext cx="66675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0"/>
          <p:cNvPicPr preferRelativeResize="0"/>
          <p:nvPr/>
        </p:nvPicPr>
        <p:blipFill>
          <a:blip r:embed="rId5">
            <a:alphaModFix/>
          </a:blip>
          <a:srcRect/>
          <a:stretch/>
        </p:blipFill>
        <p:spPr>
          <a:xfrm>
            <a:off x="5572124" y="547687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 txBox="1"/>
          <p:nvPr/>
        </p:nvSpPr>
        <p:spPr>
          <a:xfrm>
            <a:off x="3375660" y="1785937"/>
            <a:ext cx="544068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1" i="0" u="none" strike="noStrike" cap="none">
                <a:solidFill>
                  <a:srgbClr val="1E3932"/>
                </a:solidFill>
                <a:latin typeface="Poppins"/>
                <a:ea typeface="Poppins"/>
                <a:cs typeface="Poppins"/>
                <a:sym typeface="Poppins"/>
              </a:rPr>
              <a:t>Klaar voor de start?</a:t>
            </a: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2762250" y="2652712"/>
            <a:ext cx="6667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Kies voor betrouwbaarheid en stabiliteit bij Prinselek. Stuur je cv rechtstreeks naar Sven: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3888581" y="5938837"/>
            <a:ext cx="441483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Prinselek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BV |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Provincie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Antwerpen | www.prinselek.be</a:t>
            </a:r>
            <a:endParaRPr dirty="0"/>
          </a:p>
        </p:txBody>
      </p:sp>
      <p:pic>
        <p:nvPicPr>
          <p:cNvPr id="205" name="Google Shape;205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8200" y="4014787"/>
            <a:ext cx="2895600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 txBox="1"/>
          <p:nvPr/>
        </p:nvSpPr>
        <p:spPr>
          <a:xfrm>
            <a:off x="4648200" y="4510087"/>
            <a:ext cx="289560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04A"/>
                </a:solidFill>
                <a:latin typeface="Inter"/>
                <a:ea typeface="Inter"/>
                <a:cs typeface="Inter"/>
                <a:sym typeface="Inter"/>
              </a:rPr>
              <a:t>sven@prinselek.be</a:t>
            </a:r>
            <a:endParaRPr/>
          </a:p>
        </p:txBody>
      </p:sp>
      <p:sp>
        <p:nvSpPr>
          <p:cNvPr id="207" name="Google Shape;207;p20"/>
          <p:cNvSpPr txBox="1"/>
          <p:nvPr/>
        </p:nvSpPr>
        <p:spPr>
          <a:xfrm>
            <a:off x="4143374" y="4981573"/>
            <a:ext cx="4160043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Persoonlijke</a:t>
            </a:r>
            <a:r>
              <a:rPr lang="en-US" sz="1500" b="1" i="0" u="none" strike="noStrike" cap="none" dirty="0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 screenings </a:t>
            </a:r>
            <a:r>
              <a:rPr lang="en-US" sz="1500" b="1" i="0" u="none" strike="noStrike" cap="none" dirty="0" err="1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starten</a:t>
            </a:r>
            <a:r>
              <a:rPr lang="en-US" sz="1500" b="1" i="0" u="none" strike="noStrike" cap="none" dirty="0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1" i="0" u="none" strike="noStrike" cap="none" dirty="0" err="1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vanaf</a:t>
            </a:r>
            <a:r>
              <a:rPr lang="en-US" sz="1500" b="1" i="0" u="none" strike="noStrike" cap="none" dirty="0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 13 </a:t>
            </a:r>
            <a:r>
              <a:rPr lang="en-US" sz="1500" b="1" i="0" u="none" strike="noStrike" cap="none" dirty="0" err="1">
                <a:solidFill>
                  <a:srgbClr val="1E3932"/>
                </a:solidFill>
                <a:latin typeface="Inter"/>
                <a:ea typeface="Inter"/>
                <a:cs typeface="Inter"/>
                <a:sym typeface="Inter"/>
              </a:rPr>
              <a:t>juli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Widescreen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Inter Medium</vt:lpstr>
      <vt:lpstr>Arial</vt:lpstr>
      <vt:lpstr>Calibri</vt:lpstr>
      <vt:lpstr>Inter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Daphne Surink</dc:creator>
  <cp:lastModifiedBy>Daphne Surink</cp:lastModifiedBy>
  <cp:revision>1</cp:revision>
  <dcterms:modified xsi:type="dcterms:W3CDTF">2026-06-16T07:03:15Z</dcterms:modified>
</cp:coreProperties>
</file>